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30"/>
  </p:notesMasterIdLst>
  <p:sldIdLst>
    <p:sldId id="311" r:id="rId2"/>
    <p:sldId id="333" r:id="rId3"/>
    <p:sldId id="330" r:id="rId4"/>
    <p:sldId id="343" r:id="rId5"/>
    <p:sldId id="331" r:id="rId6"/>
    <p:sldId id="316" r:id="rId7"/>
    <p:sldId id="317" r:id="rId8"/>
    <p:sldId id="322" r:id="rId9"/>
    <p:sldId id="319" r:id="rId10"/>
    <p:sldId id="323" r:id="rId11"/>
    <p:sldId id="324" r:id="rId12"/>
    <p:sldId id="344" r:id="rId13"/>
    <p:sldId id="325" r:id="rId14"/>
    <p:sldId id="345" r:id="rId15"/>
    <p:sldId id="339" r:id="rId16"/>
    <p:sldId id="340" r:id="rId17"/>
    <p:sldId id="346" r:id="rId18"/>
    <p:sldId id="342" r:id="rId19"/>
    <p:sldId id="341" r:id="rId20"/>
    <p:sldId id="334" r:id="rId21"/>
    <p:sldId id="326" r:id="rId22"/>
    <p:sldId id="327" r:id="rId23"/>
    <p:sldId id="328" r:id="rId24"/>
    <p:sldId id="314" r:id="rId25"/>
    <p:sldId id="329" r:id="rId26"/>
    <p:sldId id="332" r:id="rId27"/>
    <p:sldId id="321" r:id="rId28"/>
    <p:sldId id="315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82618" autoAdjust="0"/>
  </p:normalViewPr>
  <p:slideViewPr>
    <p:cSldViewPr>
      <p:cViewPr>
        <p:scale>
          <a:sx n="78" d="100"/>
          <a:sy n="78" d="100"/>
        </p:scale>
        <p:origin x="-90" y="-4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hdphoto1.wdp>
</file>

<file path=ppt/media/image1.jpeg>
</file>

<file path=ppt/media/image10.gif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e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A356E-B55F-426B-BBDF-73D178AFAB75}" type="datetimeFigureOut">
              <a:rPr lang="en-US" smtClean="0"/>
              <a:pPr/>
              <a:t>1/24/2014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7460A-DFBC-4C31-AC6D-BB55BFF592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995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7460A-DFBC-4C31-AC6D-BB55BFF5921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89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7460A-DFBC-4C31-AC6D-BB55BFF59215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7460A-DFBC-4C31-AC6D-BB55BFF5921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708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7460A-DFBC-4C31-AC6D-BB55BFF5921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09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7460A-DFBC-4C31-AC6D-BB55BFF59215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049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7460A-DFBC-4C31-AC6D-BB55BFF59215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049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DEE8-7A87-4E01-8ADE-4C49CDD43F74}" type="datetime1">
              <a:rPr lang="en-US" smtClean="0"/>
              <a:pPr/>
              <a:t>1/24/2014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7886C9C-DC18-4195-8FD5-A50AA931D419}" type="slidenum">
              <a:rPr lang="en-US" smtClean="0"/>
              <a:pPr algn="r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F9461-E3EB-40CD-B93F-E5CBBBD8E0BA}" type="datetimeFigureOut">
              <a:rPr lang="en-US" smtClean="0"/>
              <a:pPr/>
              <a:t>1/24/2014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7543-9AAE-4E9F-B28C-4FCCFD07D4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78FA3-38AD-400D-A4D2-18E8EF129E5F}" type="datetime1">
              <a:rPr lang="en-US" smtClean="0"/>
              <a:pPr/>
              <a:t>1/24/2014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F424-F111-43CB-9C75-D52325012943}" type="datetime1">
              <a:rPr lang="en-US" smtClean="0"/>
              <a:pPr/>
              <a:t>1/24/2014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8BBF0-342D-409A-9C0A-B1B451E92883}" type="datetime1">
              <a:rPr lang="en-US" smtClean="0"/>
              <a:pPr/>
              <a:t>1/24/2014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7886C9C-DC18-4195-8FD5-A50AA931D419}" type="slidenum">
              <a:rPr lang="en-US" smtClean="0"/>
              <a:pPr algn="r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DA190-4BDC-4D39-B5BB-A14B3E8B1B3D}" type="datetime1">
              <a:rPr lang="en-US" smtClean="0"/>
              <a:pPr/>
              <a:t>1/24/2014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D52F2-9B11-4FC0-9217-7D20B3AC9849}" type="datetime1">
              <a:rPr lang="en-US" smtClean="0"/>
              <a:pPr/>
              <a:t>1/24/2014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3737-8506-438E-ABC0-0BE7E06DCCA6}" type="datetime1">
              <a:rPr lang="en-US" smtClean="0"/>
              <a:pPr/>
              <a:t>1/24/2014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D58AA-1C84-40C9-BFEE-631CCB17636C}" type="datetime1">
              <a:rPr lang="en-US" smtClean="0"/>
              <a:pPr/>
              <a:t>1/24/2014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42C1-4E96-413B-B72E-6C4B39D85C9D}" type="datetime1">
              <a:rPr lang="en-US" smtClean="0"/>
              <a:pPr/>
              <a:t>1/24/2014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2AA2-D442-471A-9D69-80392E1E581D}" type="datetime1">
              <a:rPr lang="en-US" smtClean="0"/>
              <a:pPr/>
              <a:t>1/24/2014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EC43563C-D9B3-4432-B336-144C997D6215}" type="datetime1">
              <a:rPr lang="en-US" smtClean="0"/>
              <a:pPr/>
              <a:t>1/24/2014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pPr algn="r"/>
            <a:fld id="{F7886C9C-DC18-4195-8FD5-A50AA931D419}" type="slidenum">
              <a:rPr lang="en-US" smtClean="0"/>
              <a:pPr algn="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16.png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600" dirty="0" smtClean="0"/>
              <a:t>3d-Printed Granular Jamming Hand</a:t>
            </a:r>
            <a:endParaRPr lang="en-US" sz="6600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15240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Melissa </a:t>
            </a:r>
            <a:r>
              <a:rPr lang="en-US" dirty="0" err="1"/>
              <a:t>Indoe</a:t>
            </a:r>
            <a:endParaRPr lang="en-US" dirty="0"/>
          </a:p>
          <a:p>
            <a:r>
              <a:rPr lang="en-US" dirty="0"/>
              <a:t>Chris Kang</a:t>
            </a:r>
          </a:p>
          <a:p>
            <a:r>
              <a:rPr lang="en-US" dirty="0"/>
              <a:t>Sean Phelan</a:t>
            </a:r>
          </a:p>
          <a:p>
            <a:r>
              <a:rPr lang="en-US" dirty="0" smtClean="0"/>
              <a:t>Maggie Serra</a:t>
            </a:r>
          </a:p>
          <a:p>
            <a:r>
              <a:rPr lang="en-US" dirty="0" smtClean="0"/>
              <a:t>Chris Wallace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7886C9C-DC18-4195-8FD5-A50AA931D419}" type="slidenum">
              <a:rPr lang="en-US" smtClean="0"/>
              <a:pPr algn="r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4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300" dirty="0" smtClean="0"/>
              <a:t>Project Review: Location/Attachment of Pad</a:t>
            </a:r>
            <a:endParaRPr lang="en-US" sz="3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1981200"/>
            <a:ext cx="4010248" cy="4267200"/>
          </a:xfrm>
        </p:spPr>
        <p:txBody>
          <a:bodyPr/>
          <a:lstStyle/>
          <a:p>
            <a:r>
              <a:rPr lang="en-US" dirty="0" smtClean="0"/>
              <a:t>Granular jamming pad will be glued into the palm housing</a:t>
            </a:r>
          </a:p>
          <a:p>
            <a:pPr lvl="1"/>
            <a:r>
              <a:rPr lang="en-US" dirty="0" smtClean="0"/>
              <a:t>Wire guides prevent the wire from snagging under the pad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Silicone grips will be glued to the flat surfaces of the fingers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044063"/>
            <a:ext cx="4495800" cy="343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5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Electrical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610600" cy="4876800"/>
          </a:xfrm>
        </p:spPr>
        <p:txBody>
          <a:bodyPr>
            <a:normAutofit/>
          </a:bodyPr>
          <a:lstStyle/>
          <a:p>
            <a:pPr marL="182880" lvl="1"/>
            <a:r>
              <a:rPr lang="en-US" sz="2300" dirty="0" smtClean="0"/>
              <a:t>The design requires:</a:t>
            </a:r>
          </a:p>
          <a:p>
            <a:pPr marL="457200" lvl="2"/>
            <a:r>
              <a:rPr lang="en-US" dirty="0" smtClean="0"/>
              <a:t>Four servo motors</a:t>
            </a:r>
          </a:p>
          <a:p>
            <a:pPr marL="457200" lvl="2"/>
            <a:r>
              <a:rPr lang="en-US" dirty="0" smtClean="0"/>
              <a:t>Four Hall Effect sensors</a:t>
            </a:r>
          </a:p>
          <a:p>
            <a:pPr marL="457200" lvl="2"/>
            <a:r>
              <a:rPr lang="en-US" dirty="0" smtClean="0"/>
              <a:t>One pump</a:t>
            </a:r>
          </a:p>
          <a:p>
            <a:pPr marL="457200" lvl="2"/>
            <a:r>
              <a:rPr lang="en-US" dirty="0" smtClean="0"/>
              <a:t>One motor controlled valve</a:t>
            </a:r>
          </a:p>
          <a:p>
            <a:endParaRPr lang="en-US" dirty="0" smtClean="0"/>
          </a:p>
          <a:p>
            <a:r>
              <a:rPr lang="en-US" sz="2300" dirty="0" smtClean="0"/>
              <a:t>Pump and servo motors require different source voltages</a:t>
            </a:r>
          </a:p>
          <a:p>
            <a:pPr lvl="1"/>
            <a:r>
              <a:rPr lang="en-US" dirty="0" smtClean="0"/>
              <a:t>Battery supplies 12 volts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ump and Solenoid use 12V</a:t>
            </a:r>
          </a:p>
          <a:p>
            <a:pPr lvl="1"/>
            <a:r>
              <a:rPr lang="en-US" dirty="0" smtClean="0"/>
              <a:t>Servos require 6V</a:t>
            </a:r>
          </a:p>
          <a:p>
            <a:pPr lvl="1"/>
            <a:endParaRPr lang="en-US" dirty="0" smtClean="0"/>
          </a:p>
          <a:p>
            <a:r>
              <a:rPr lang="en-US" sz="2300" dirty="0" smtClean="0"/>
              <a:t>Result: We need some form of regulation to account for this change in voltage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283" y="1877465"/>
            <a:ext cx="1744717" cy="1423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7426" y="2019040"/>
            <a:ext cx="1066800" cy="1224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1" y="1844473"/>
            <a:ext cx="1066800" cy="148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546" y="1891850"/>
            <a:ext cx="1508233" cy="1394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725157" y="3334060"/>
            <a:ext cx="4954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/>
              <a:t>Left to Right: Sourced motor, pump, valve, and Hall </a:t>
            </a:r>
            <a:r>
              <a:rPr lang="en-US" sz="1200" b="1" dirty="0"/>
              <a:t>E</a:t>
            </a:r>
            <a:r>
              <a:rPr lang="en-US" sz="1200" b="1" dirty="0" smtClean="0"/>
              <a:t>ffect sensor.</a:t>
            </a:r>
            <a:endParaRPr lang="en-US" sz="1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Electrical Solutions: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3808"/>
            <a:ext cx="5410200" cy="487319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Phase 3 report includes circuit designs</a:t>
            </a:r>
          </a:p>
          <a:p>
            <a:endParaRPr lang="en-US" dirty="0"/>
          </a:p>
          <a:p>
            <a:r>
              <a:rPr lang="en-US" dirty="0" smtClean="0"/>
              <a:t>These circuits would allow the Arduino to be used for control while components are powered directly from the battery</a:t>
            </a:r>
          </a:p>
          <a:p>
            <a:endParaRPr lang="en-US" dirty="0"/>
          </a:p>
          <a:p>
            <a:r>
              <a:rPr lang="en-US" dirty="0" smtClean="0"/>
              <a:t>However, actually building these circuits adds a huge amount of assembly and potential sources of error</a:t>
            </a:r>
          </a:p>
          <a:p>
            <a:endParaRPr lang="en-US" dirty="0"/>
          </a:p>
          <a:p>
            <a:r>
              <a:rPr lang="en-US" dirty="0" smtClean="0"/>
              <a:t>After additional consultation, the team has instead decided to employ a motor shield and two relays (one each for the valve and pump)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2" r="7517"/>
          <a:stretch/>
        </p:blipFill>
        <p:spPr>
          <a:xfrm>
            <a:off x="5914695" y="1603808"/>
            <a:ext cx="2959854" cy="2290284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9" r="6232"/>
          <a:stretch/>
        </p:blipFill>
        <p:spPr>
          <a:xfrm>
            <a:off x="5987076" y="3894092"/>
            <a:ext cx="2887473" cy="226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9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Electrical </a:t>
            </a:r>
            <a:r>
              <a:rPr lang="en-US" dirty="0" smtClean="0"/>
              <a:t>Solutions: Arduino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133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I/O shield for servos</a:t>
            </a:r>
            <a:endParaRPr lang="en-US" dirty="0"/>
          </a:p>
          <a:p>
            <a:pPr lvl="1"/>
            <a:r>
              <a:rPr lang="en-US" dirty="0" smtClean="0"/>
              <a:t>The 12V power supply can be plugged directly into the Arduino</a:t>
            </a:r>
          </a:p>
          <a:p>
            <a:pPr lvl="1"/>
            <a:r>
              <a:rPr lang="en-US" dirty="0" smtClean="0"/>
              <a:t>The I/O shield will module this input voltage to 6V</a:t>
            </a:r>
          </a:p>
          <a:p>
            <a:pPr lvl="1"/>
            <a:r>
              <a:rPr lang="en-US" dirty="0" smtClean="0"/>
              <a:t>The shield sits directly on top of the Arduino</a:t>
            </a:r>
          </a:p>
          <a:p>
            <a:pPr lvl="1"/>
            <a:r>
              <a:rPr lang="en-US" dirty="0" smtClean="0"/>
              <a:t>The motors then plug directly into the shield</a:t>
            </a:r>
          </a:p>
          <a:p>
            <a:pPr lvl="2"/>
            <a:r>
              <a:rPr lang="en-US" dirty="0" smtClean="0"/>
              <a:t>The Arduino can then directly control and power the motors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2052" name="Picture 4" descr="http://www.dfrobot.com/image/cache/data/DFR0088/2-600x6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2" t="16246" r="6194" b="14348"/>
          <a:stretch/>
        </p:blipFill>
        <p:spPr bwMode="auto">
          <a:xfrm>
            <a:off x="2895600" y="4208319"/>
            <a:ext cx="2557109" cy="2052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004" y="5348050"/>
            <a:ext cx="1696484" cy="1469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0" y="3748468"/>
            <a:ext cx="1711168" cy="1255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12497" y="4764907"/>
            <a:ext cx="4468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 smtClean="0">
                <a:solidFill>
                  <a:srgbClr val="00B0F0"/>
                </a:solidFill>
              </a:rPr>
              <a:t>+</a:t>
            </a:r>
            <a:endParaRPr lang="en-US" sz="5000" b="1" dirty="0">
              <a:solidFill>
                <a:srgbClr val="00B0F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22068" y="4764907"/>
            <a:ext cx="4468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00B0F0"/>
                </a:solidFill>
              </a:rPr>
              <a:t>=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58859" y="4803641"/>
            <a:ext cx="64907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 smtClean="0">
                <a:solidFill>
                  <a:srgbClr val="00B0F0"/>
                </a:solidFill>
                <a:sym typeface="Wingdings" panose="05000000000000000000" pitchFamily="2" charset="2"/>
              </a:rPr>
              <a:t></a:t>
            </a:r>
            <a:endParaRPr lang="en-US" sz="5000" b="1" dirty="0">
              <a:solidFill>
                <a:srgbClr val="00B0F0"/>
              </a:solidFill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2668" y="4097977"/>
            <a:ext cx="1230639" cy="1004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040" y="5132298"/>
            <a:ext cx="1214573" cy="991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613" y="5119190"/>
            <a:ext cx="1230639" cy="1004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307" y="4097977"/>
            <a:ext cx="1230639" cy="1004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Electrical </a:t>
            </a:r>
            <a:r>
              <a:rPr lang="en-US" dirty="0" smtClean="0"/>
              <a:t>Solutions: Arduino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31061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Relay module for </a:t>
            </a:r>
            <a:r>
              <a:rPr lang="en-US" dirty="0" smtClean="0"/>
              <a:t>valve/pump</a:t>
            </a:r>
          </a:p>
          <a:p>
            <a:pPr lvl="1"/>
            <a:r>
              <a:rPr lang="en-US" dirty="0" smtClean="0"/>
              <a:t>This module plugs into the shield and into the power supply</a:t>
            </a:r>
          </a:p>
          <a:p>
            <a:pPr lvl="2"/>
            <a:r>
              <a:rPr lang="en-US" dirty="0" smtClean="0"/>
              <a:t>The cable end is plugged into the pins of the shield</a:t>
            </a:r>
          </a:p>
          <a:p>
            <a:pPr lvl="2"/>
            <a:r>
              <a:rPr lang="en-US" dirty="0" smtClean="0"/>
              <a:t>Wires from the power supply (battery) are screwed into the green connector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It allows the motor and pump to draw the level of current that they require</a:t>
            </a:r>
          </a:p>
          <a:p>
            <a:pPr lvl="2"/>
            <a:r>
              <a:rPr lang="en-US" dirty="0" smtClean="0"/>
              <a:t>This current is too high to route through the Arduino itself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This allows the Arduino to control, but not power, the pump and valve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2917939" y="5157992"/>
            <a:ext cx="2167760" cy="12645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4" descr="http://www.dfrobot.com/image/cache/data/DFR0088/2-600x600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2" t="16246" r="6194" b="14348"/>
          <a:stretch/>
        </p:blipFill>
        <p:spPr bwMode="auto">
          <a:xfrm>
            <a:off x="353353" y="4887569"/>
            <a:ext cx="2267110" cy="1819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836237" y="5279554"/>
            <a:ext cx="5339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rgbClr val="00B0F0"/>
                </a:solidFill>
              </a:rPr>
              <a:t>+</a:t>
            </a:r>
            <a:endParaRPr lang="en-US" sz="6000" b="1" dirty="0">
              <a:solidFill>
                <a:srgbClr val="00B0F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41978" y="5319068"/>
            <a:ext cx="101824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 smtClean="0">
                <a:solidFill>
                  <a:srgbClr val="00B0F0"/>
                </a:solidFill>
              </a:rPr>
              <a:t>x2</a:t>
            </a:r>
            <a:endParaRPr lang="en-US" sz="5000" b="1" dirty="0">
              <a:solidFill>
                <a:srgbClr val="00B0F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86400" y="5279554"/>
            <a:ext cx="7907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rgbClr val="00B0F0"/>
                </a:solidFill>
                <a:sym typeface="Wingdings" panose="05000000000000000000" pitchFamily="2" charset="2"/>
              </a:rPr>
              <a:t></a:t>
            </a:r>
            <a:endParaRPr lang="en-US" sz="6000" b="1" dirty="0">
              <a:solidFill>
                <a:srgbClr val="00B0F0"/>
              </a:solidFill>
            </a:endParaRP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112" b="20026"/>
          <a:stretch/>
        </p:blipFill>
        <p:spPr bwMode="auto">
          <a:xfrm>
            <a:off x="7165624" y="5408914"/>
            <a:ext cx="1413059" cy="1359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640" b="96700" l="1382" r="98618">
                        <a14:foregroundMark x1="14286" y1="18482" x2="17051" y2="531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4451431"/>
            <a:ext cx="1242754" cy="1735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7099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Consideration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8600" y="1600200"/>
            <a:ext cx="6629400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All aspects of the hand will be controlled by the Arduino</a:t>
            </a:r>
          </a:p>
          <a:p>
            <a:endParaRPr lang="en-US" dirty="0" smtClean="0"/>
          </a:p>
          <a:p>
            <a:r>
              <a:rPr lang="en-US" dirty="0" smtClean="0"/>
              <a:t>The Arduino will include a Bluetooth dongle so that it can receive user commands</a:t>
            </a:r>
          </a:p>
          <a:p>
            <a:pPr lvl="1"/>
            <a:r>
              <a:rPr lang="en-US" dirty="0" smtClean="0"/>
              <a:t>Developing these commands is beyond the scope of the project</a:t>
            </a:r>
          </a:p>
          <a:p>
            <a:pPr lvl="1"/>
            <a:r>
              <a:rPr lang="en-US" dirty="0" smtClean="0"/>
              <a:t>However, this will allow others to build on the basic arm-level control interfaces that the team does develop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Major aspects of control:</a:t>
            </a:r>
          </a:p>
          <a:p>
            <a:pPr lvl="1"/>
            <a:r>
              <a:rPr lang="en-US" dirty="0" smtClean="0"/>
              <a:t>Finger movement</a:t>
            </a:r>
          </a:p>
          <a:p>
            <a:pPr lvl="2"/>
            <a:r>
              <a:rPr lang="en-US" dirty="0" smtClean="0"/>
              <a:t>Initiated by user, stopped by Hall Effect sensors</a:t>
            </a:r>
          </a:p>
          <a:p>
            <a:pPr lvl="1"/>
            <a:r>
              <a:rPr lang="en-US" dirty="0" smtClean="0"/>
              <a:t>Granular jamming activation</a:t>
            </a:r>
          </a:p>
          <a:p>
            <a:pPr lvl="2"/>
            <a:r>
              <a:rPr lang="en-US" dirty="0" smtClean="0"/>
              <a:t>Initiated by user or Arduino, stopped by user</a:t>
            </a:r>
          </a:p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8596" y="2367643"/>
            <a:ext cx="2246444" cy="214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6722679" y="4546206"/>
            <a:ext cx="24003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This Bluetooth dongle plugs directly into the Arduino and allows it to receive commands from any Bluetooth device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08030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Control Consideration—Pressure Sensing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200" y="2057400"/>
            <a:ext cx="5562600" cy="4191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Finger pressure will be controlled using using Hall Effect sensors</a:t>
            </a:r>
          </a:p>
          <a:p>
            <a:endParaRPr lang="en-US" dirty="0" smtClean="0"/>
          </a:p>
          <a:p>
            <a:r>
              <a:rPr lang="en-US" dirty="0" smtClean="0"/>
              <a:t>Sensor setup:</a:t>
            </a:r>
          </a:p>
          <a:p>
            <a:pPr lvl="1"/>
            <a:r>
              <a:rPr lang="en-US" sz="2300" dirty="0" smtClean="0"/>
              <a:t>Motors are contained in slides allowing them to move forward and backward</a:t>
            </a:r>
          </a:p>
          <a:p>
            <a:pPr lvl="1"/>
            <a:r>
              <a:rPr lang="en-US" sz="2300" dirty="0" smtClean="0"/>
              <a:t>Springs push the motors to the back of the housing</a:t>
            </a:r>
          </a:p>
          <a:p>
            <a:pPr lvl="1"/>
            <a:r>
              <a:rPr lang="en-US" sz="2300" dirty="0" smtClean="0"/>
              <a:t>A magnet is attached to the back of the motor</a:t>
            </a:r>
          </a:p>
          <a:p>
            <a:pPr lvl="1"/>
            <a:r>
              <a:rPr lang="en-US" sz="2300" dirty="0" smtClean="0"/>
              <a:t>A hall effect sensor is attached to the back of the housing</a:t>
            </a:r>
          </a:p>
          <a:p>
            <a:pPr lvl="1"/>
            <a:endParaRPr 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069" y="2438400"/>
            <a:ext cx="2989302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819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Control Consideration—Pressure Sensing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8229600" cy="471830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As the finger contacts an object, the wire will create tension and pull the motor down the forearm, toward the hand</a:t>
            </a:r>
          </a:p>
          <a:p>
            <a:pPr lvl="1"/>
            <a:r>
              <a:rPr lang="en-US" dirty="0"/>
              <a:t>The harder the contact, the farther forward the motor will slide</a:t>
            </a:r>
          </a:p>
          <a:p>
            <a:endParaRPr lang="en-US" dirty="0"/>
          </a:p>
          <a:p>
            <a:r>
              <a:rPr lang="en-US" dirty="0"/>
              <a:t>The Hall Effect sensor senses motor </a:t>
            </a:r>
            <a:r>
              <a:rPr lang="en-US" dirty="0" smtClean="0"/>
              <a:t>displacement</a:t>
            </a:r>
          </a:p>
          <a:p>
            <a:pPr lvl="1"/>
            <a:r>
              <a:rPr lang="en-US" dirty="0" smtClean="0"/>
              <a:t>This is because as the magnet, attached to the motor, moves farther away from the sensor, the Hall Effect as experienced by the sensor decreases</a:t>
            </a:r>
            <a:endParaRPr lang="en-US" dirty="0"/>
          </a:p>
          <a:p>
            <a:endParaRPr lang="en-US" dirty="0"/>
          </a:p>
          <a:p>
            <a:r>
              <a:rPr lang="en-US" dirty="0"/>
              <a:t>Once the exact relationship between finger force and displacement is found, this can be used to accurately measure finger </a:t>
            </a:r>
            <a:r>
              <a:rPr lang="en-US" dirty="0" smtClean="0"/>
              <a:t>force</a:t>
            </a:r>
          </a:p>
          <a:p>
            <a:endParaRPr lang="en-US" dirty="0"/>
          </a:p>
          <a:p>
            <a:r>
              <a:rPr lang="en-US" dirty="0" smtClean="0"/>
              <a:t>This entire slide apparatus will be 3-D printed</a:t>
            </a:r>
            <a:endParaRPr lang="en-US" dirty="0"/>
          </a:p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5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Control Consideration—Pressure Sensing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This system of Hall Effect sensors in the forearm will be used because they are more robust and comprehensive than sensors in the finger</a:t>
            </a:r>
          </a:p>
          <a:p>
            <a:pPr lvl="1"/>
            <a:r>
              <a:rPr lang="en-US" dirty="0" smtClean="0"/>
              <a:t>With sensors in the finger, space becomes a real issue</a:t>
            </a:r>
          </a:p>
          <a:p>
            <a:pPr lvl="1"/>
            <a:r>
              <a:rPr lang="en-US" dirty="0" smtClean="0"/>
              <a:t>This way there are no wires to crimp in moving joints</a:t>
            </a:r>
          </a:p>
          <a:p>
            <a:endParaRPr lang="en-US" dirty="0" smtClean="0"/>
          </a:p>
          <a:p>
            <a:r>
              <a:rPr lang="en-US" dirty="0" smtClean="0"/>
              <a:t>This system can sense pressures anywhere in the finger</a:t>
            </a:r>
          </a:p>
          <a:p>
            <a:pPr lvl="1"/>
            <a:r>
              <a:rPr lang="en-US" dirty="0" smtClean="0"/>
              <a:t>Most other systems would only be able to sense pressures at specific points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system is also water resistant</a:t>
            </a:r>
          </a:p>
          <a:p>
            <a:pPr lvl="1"/>
            <a:r>
              <a:rPr lang="en-US" dirty="0" smtClean="0"/>
              <a:t>All electronics are housed in the forearm, meaning that there is no chance of sensors getting wet when the hand gets wet</a:t>
            </a:r>
          </a:p>
          <a:p>
            <a:pPr lvl="1"/>
            <a:r>
              <a:rPr lang="en-US" dirty="0" smtClean="0"/>
              <a:t>This is useful for a number of day-to-day tasks that may involve hand-washing, walking in rain,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Housing all electronics in the forearm also makes the sensor systems easily accessible for replacement</a:t>
            </a:r>
          </a:p>
        </p:txBody>
      </p:sp>
    </p:spTree>
    <p:extLst>
      <p:ext uri="{BB962C8B-B14F-4D97-AF65-F5344CB8AC3E}">
        <p14:creationId xmlns:p14="http://schemas.microsoft.com/office/powerpoint/2010/main" val="127192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Control Consideration—Granular Jamming</a:t>
            </a:r>
            <a:endParaRPr lang="en-US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600200"/>
            <a:ext cx="81534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method: Automatically activate granular jamming pad when enough fingers are in contact with an object</a:t>
            </a:r>
          </a:p>
          <a:p>
            <a:pPr lvl="1"/>
            <a:r>
              <a:rPr lang="en-US" dirty="0" smtClean="0"/>
              <a:t>This is a way for the granular jamming pad to help improve grip by the hand</a:t>
            </a:r>
          </a:p>
          <a:p>
            <a:pPr lvl="1"/>
            <a:r>
              <a:rPr lang="en-US" dirty="0" smtClean="0"/>
              <a:t>When enough Hall Effect sensors register a significant force at the fingers, the granular jamming pad will automatically turn on</a:t>
            </a:r>
          </a:p>
          <a:p>
            <a:pPr lvl="2"/>
            <a:r>
              <a:rPr lang="en-US" dirty="0" smtClean="0"/>
              <a:t>Computation for this will be done onboard the Arduino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method: Activate manually </a:t>
            </a:r>
          </a:p>
          <a:p>
            <a:pPr lvl="1"/>
            <a:r>
              <a:rPr lang="en-US" dirty="0" smtClean="0"/>
              <a:t>This will be done either via Bluetooth control or with a button</a:t>
            </a:r>
          </a:p>
          <a:p>
            <a:pPr lvl="1"/>
            <a:r>
              <a:rPr lang="en-US" dirty="0" smtClean="0"/>
              <a:t>This will allow users to activate the pad without use of the fingers</a:t>
            </a:r>
          </a:p>
          <a:p>
            <a:pPr lvl="2"/>
            <a:r>
              <a:rPr lang="en-US" dirty="0" smtClean="0"/>
              <a:t>Useful for picking up small objects that the fingers cannot manipulate</a:t>
            </a:r>
          </a:p>
          <a:p>
            <a:pPr lvl="2"/>
            <a:r>
              <a:rPr lang="en-US" dirty="0" smtClean="0"/>
              <a:t>Also useful for situations where not enough fingers register pressure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2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517" y="4406901"/>
            <a:ext cx="4842641" cy="2260600"/>
          </a:xfrm>
        </p:spPr>
        <p:txBody>
          <a:bodyPr>
            <a:normAutofit/>
          </a:bodyPr>
          <a:lstStyle/>
          <a:p>
            <a:r>
              <a:rPr lang="en-US" sz="2200" dirty="0" smtClean="0"/>
              <a:t>There is a global need to create an inexpensive and easily accessible prosthetic for patients 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6" name="Picture 2" descr="Somal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841" y="4216400"/>
            <a:ext cx="3676650" cy="2451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25517" y="1600200"/>
            <a:ext cx="8450974" cy="26494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There are around 12,500 arm amputations each year with 44% occurring below the elbow</a:t>
            </a:r>
          </a:p>
          <a:p>
            <a:endParaRPr lang="en-US" dirty="0" smtClean="0"/>
          </a:p>
          <a:p>
            <a:r>
              <a:rPr lang="en-US" dirty="0" smtClean="0"/>
              <a:t>Loss of an arm can severely limit the independence of a patient</a:t>
            </a:r>
          </a:p>
          <a:p>
            <a:endParaRPr lang="en-US" dirty="0"/>
          </a:p>
          <a:p>
            <a:r>
              <a:rPr lang="en-US" dirty="0"/>
              <a:t>Current prosthetics restore functionality but are not widely available or cost efficient</a:t>
            </a:r>
          </a:p>
          <a:p>
            <a:pPr lvl="1"/>
            <a:r>
              <a:rPr lang="en-US" dirty="0"/>
              <a:t>Only about half of arm amputees even get access to prosthetics  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Safety Considerations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8006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Nothing in the design is considered to be particularly dangerous </a:t>
            </a:r>
          </a:p>
          <a:p>
            <a:endParaRPr lang="en-US" dirty="0" smtClean="0"/>
          </a:p>
          <a:p>
            <a:r>
              <a:rPr lang="en-US" dirty="0" smtClean="0"/>
              <a:t>If a large amount of water got into the forearm it would damage the electronics</a:t>
            </a:r>
          </a:p>
          <a:p>
            <a:pPr lvl="1"/>
            <a:r>
              <a:rPr lang="en-US" dirty="0" smtClean="0"/>
              <a:t>The Arduino and wires should be shrink wrapped</a:t>
            </a:r>
          </a:p>
          <a:p>
            <a:pPr lvl="2"/>
            <a:r>
              <a:rPr lang="en-US" dirty="0" smtClean="0"/>
              <a:t>This will provide protection against some water</a:t>
            </a:r>
          </a:p>
          <a:p>
            <a:pPr lvl="2"/>
            <a:r>
              <a:rPr lang="en-US" dirty="0" smtClean="0"/>
              <a:t>It will not protect against submersion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One consideration: </a:t>
            </a:r>
          </a:p>
          <a:p>
            <a:pPr lvl="1"/>
            <a:r>
              <a:rPr lang="en-US" dirty="0" smtClean="0"/>
              <a:t>Addition </a:t>
            </a:r>
            <a:r>
              <a:rPr lang="en-US" dirty="0"/>
              <a:t>of a “</a:t>
            </a:r>
            <a:r>
              <a:rPr lang="en-US" dirty="0" smtClean="0"/>
              <a:t>kill-switch”</a:t>
            </a:r>
          </a:p>
          <a:p>
            <a:pPr lvl="2"/>
            <a:r>
              <a:rPr lang="en-US" dirty="0" smtClean="0"/>
              <a:t>if </a:t>
            </a:r>
            <a:r>
              <a:rPr lang="en-US" dirty="0"/>
              <a:t>the hand encounters a problem </a:t>
            </a:r>
            <a:r>
              <a:rPr lang="en-US" dirty="0" smtClean="0"/>
              <a:t>where </a:t>
            </a:r>
            <a:r>
              <a:rPr lang="en-US" dirty="0"/>
              <a:t>it </a:t>
            </a:r>
            <a:r>
              <a:rPr lang="en-US" dirty="0" smtClean="0"/>
              <a:t>won’t </a:t>
            </a:r>
            <a:r>
              <a:rPr lang="en-US" dirty="0"/>
              <a:t>release </a:t>
            </a:r>
            <a:r>
              <a:rPr lang="en-US" dirty="0" smtClean="0"/>
              <a:t>grip </a:t>
            </a:r>
            <a:r>
              <a:rPr lang="en-US" dirty="0"/>
              <a:t>or the pump will not stop </a:t>
            </a:r>
            <a:r>
              <a:rPr lang="en-US" dirty="0" smtClean="0"/>
              <a:t>running, this would shut off all electronics</a:t>
            </a:r>
          </a:p>
          <a:p>
            <a:pPr lvl="2"/>
            <a:endParaRPr lang="en-US" dirty="0" smtClean="0"/>
          </a:p>
          <a:p>
            <a:r>
              <a:rPr lang="en-US" dirty="0"/>
              <a:t>The force exerted by the motors is not nearly enough to injure </a:t>
            </a:r>
            <a:r>
              <a:rPr lang="en-US" dirty="0" smtClean="0"/>
              <a:t>someone</a:t>
            </a:r>
          </a:p>
          <a:p>
            <a:pPr lvl="1"/>
            <a:r>
              <a:rPr lang="en-US" dirty="0" smtClean="0"/>
              <a:t>No real considerations have to be made for motor force</a:t>
            </a:r>
          </a:p>
          <a:p>
            <a:endParaRPr lang="en-US" dirty="0"/>
          </a:p>
          <a:p>
            <a:r>
              <a:rPr lang="en-US" dirty="0" smtClean="0"/>
              <a:t>While the battery </a:t>
            </a:r>
            <a:r>
              <a:rPr lang="en-US" dirty="0"/>
              <a:t>does represent a minor fire hazard, it is </a:t>
            </a:r>
            <a:r>
              <a:rPr lang="en-US" dirty="0" smtClean="0"/>
              <a:t>has its own built-in safety features to prevent injury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Mechanical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4183320"/>
            <a:ext cx="5105400" cy="2156678"/>
          </a:xfrm>
        </p:spPr>
        <p:txBody>
          <a:bodyPr>
            <a:normAutofit/>
          </a:bodyPr>
          <a:lstStyle/>
          <a:p>
            <a:pPr lvl="1"/>
            <a:r>
              <a:rPr lang="en-US" dirty="0" smtClean="0"/>
              <a:t>Additionally</a:t>
            </a:r>
            <a:r>
              <a:rPr lang="en-US" dirty="0"/>
              <a:t> </a:t>
            </a:r>
            <a:r>
              <a:rPr lang="en-US" dirty="0" smtClean="0"/>
              <a:t>the joint guides were non-functional</a:t>
            </a:r>
          </a:p>
          <a:p>
            <a:r>
              <a:rPr lang="en-US" dirty="0" smtClean="0"/>
              <a:t>This finger served as an excellent proof-of-concept, but was not yet complete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67401" y="4183319"/>
            <a:ext cx="2514600" cy="1997765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09600" y="1524000"/>
            <a:ext cx="8229600" cy="2884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Design iterations have continued since phase two</a:t>
            </a:r>
          </a:p>
          <a:p>
            <a:pPr lvl="1"/>
            <a:r>
              <a:rPr lang="en-US" dirty="0" smtClean="0"/>
              <a:t>Most notably, the finger is now fully functional</a:t>
            </a:r>
          </a:p>
          <a:p>
            <a:r>
              <a:rPr lang="en-US" dirty="0" smtClean="0"/>
              <a:t>In phase two a manufacturability analysis was performed determining if the finger could be printed as a non-assembly model</a:t>
            </a:r>
          </a:p>
          <a:p>
            <a:pPr lvl="1"/>
            <a:r>
              <a:rPr lang="en-US" dirty="0" smtClean="0"/>
              <a:t>The resulting finger could bend freely but had some interference at the joint interfaces preventing full range of motion</a:t>
            </a:r>
          </a:p>
          <a:p>
            <a:pPr lvl="1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909118" y="6241567"/>
            <a:ext cx="39517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/>
              <a:t>Previous finger iteration at maximum bent position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50924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Mechanical Design—Solution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147849"/>
          </a:xfrm>
        </p:spPr>
        <p:txBody>
          <a:bodyPr/>
          <a:lstStyle/>
          <a:p>
            <a:r>
              <a:rPr lang="en-US" dirty="0" smtClean="0"/>
              <a:t>The new design features wider spaced joints with additional rounded edges</a:t>
            </a:r>
          </a:p>
          <a:p>
            <a:pPr lvl="1"/>
            <a:r>
              <a:rPr lang="en-US" dirty="0" smtClean="0"/>
              <a:t>These rounded edges both prevent joint interference and improve the aesthetics of the finger</a:t>
            </a:r>
          </a:p>
          <a:p>
            <a:r>
              <a:rPr lang="en-US" dirty="0" smtClean="0"/>
              <a:t>Fully redesigned wire guides</a:t>
            </a:r>
          </a:p>
          <a:p>
            <a:pPr lvl="1"/>
            <a:r>
              <a:rPr lang="en-US" dirty="0" smtClean="0"/>
              <a:t>The wire guides have been completely reworked and are now totally functional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90" y="4724400"/>
            <a:ext cx="3632753" cy="1567354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599" y="4748049"/>
            <a:ext cx="4088515" cy="156209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528238" y="6320386"/>
            <a:ext cx="40222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P</a:t>
            </a:r>
            <a:r>
              <a:rPr lang="en-US" sz="1200" b="1" dirty="0" smtClean="0"/>
              <a:t>revious finger iteration (left) and new design (right)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96489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Mechanical Design—Solution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147849"/>
          </a:xfrm>
        </p:spPr>
        <p:txBody>
          <a:bodyPr/>
          <a:lstStyle/>
          <a:p>
            <a:r>
              <a:rPr lang="en-US" dirty="0" smtClean="0"/>
              <a:t>With these changes, the finger is fully functional and ready to manufacture</a:t>
            </a:r>
          </a:p>
          <a:p>
            <a:r>
              <a:rPr lang="en-US" dirty="0" smtClean="0"/>
              <a:t>Range of motion is extremely realistic</a:t>
            </a:r>
          </a:p>
          <a:p>
            <a:pPr lvl="1"/>
            <a:r>
              <a:rPr lang="en-US" dirty="0" smtClean="0"/>
              <a:t>Bends first at middle joint, then at fingertip, just like a real finger</a:t>
            </a:r>
          </a:p>
          <a:p>
            <a:r>
              <a:rPr lang="en-US" dirty="0" smtClean="0"/>
              <a:t>Now focus can be shifted to manufacturing the fingers in conjunction with the palm</a:t>
            </a:r>
          </a:p>
          <a:p>
            <a:pPr lvl="1"/>
            <a:r>
              <a:rPr lang="en-US" dirty="0" smtClean="0"/>
              <a:t>Ultimately the entire hand will be printed as one piece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11" name="Picture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262" y="4647708"/>
            <a:ext cx="2295434" cy="1335525"/>
          </a:xfrm>
          <a:prstGeom prst="rect">
            <a:avLst/>
          </a:prstGeom>
        </p:spPr>
      </p:pic>
      <p:pic>
        <p:nvPicPr>
          <p:cNvPr id="12" name="Picture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299696" y="4648200"/>
            <a:ext cx="2820963" cy="1335033"/>
          </a:xfrm>
          <a:prstGeom prst="rect">
            <a:avLst/>
          </a:prstGeom>
        </p:spPr>
      </p:pic>
      <p:pic>
        <p:nvPicPr>
          <p:cNvPr id="13" name="Picture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120659" y="4648200"/>
            <a:ext cx="2082426" cy="1335035"/>
          </a:xfrm>
          <a:prstGeom prst="rect">
            <a:avLst/>
          </a:prstGeom>
        </p:spPr>
      </p:pic>
      <p:pic>
        <p:nvPicPr>
          <p:cNvPr id="14" name="Picture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203085" y="4650544"/>
            <a:ext cx="1940915" cy="133269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70669" y="6172200"/>
            <a:ext cx="3254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/>
              <a:t>Motion Progression when string is pulled.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63766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Professional Drawings/Assembly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Since the final report, a few updates have also been made to the hand model</a:t>
            </a:r>
          </a:p>
          <a:p>
            <a:endParaRPr lang="en-US" dirty="0" smtClean="0"/>
          </a:p>
          <a:p>
            <a:r>
              <a:rPr lang="en-US" dirty="0" smtClean="0"/>
              <a:t>Most notably it has been modified so that the fingers are similar in proportion to a human hand</a:t>
            </a:r>
          </a:p>
          <a:p>
            <a:pPr lvl="1"/>
            <a:r>
              <a:rPr lang="en-US" dirty="0" smtClean="0"/>
              <a:t>This is mostly a cosmetic change, however it does make the prosthetic much less blocky and more relatable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612" y="4481320"/>
            <a:ext cx="2441073" cy="1794234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7340" y="4529128"/>
            <a:ext cx="2427633" cy="1780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880910" y="6320386"/>
            <a:ext cx="3316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/>
              <a:t>Before modifications (left) and after (right).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23198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Professional Drawings/Assembly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257800" cy="4876800"/>
          </a:xfrm>
        </p:spPr>
        <p:txBody>
          <a:bodyPr/>
          <a:lstStyle/>
          <a:p>
            <a:r>
              <a:rPr lang="en-US" dirty="0" smtClean="0"/>
              <a:t>The forearm housing will be pulled from the </a:t>
            </a:r>
            <a:r>
              <a:rPr lang="en-US" dirty="0" err="1" smtClean="0"/>
              <a:t>InMoov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InMoov</a:t>
            </a:r>
            <a:r>
              <a:rPr lang="en-US" dirty="0" smtClean="0"/>
              <a:t> is an existing open-source humanoid robot project</a:t>
            </a:r>
          </a:p>
          <a:p>
            <a:pPr lvl="1"/>
            <a:r>
              <a:rPr lang="en-US" dirty="0" smtClean="0"/>
              <a:t>This forearm will be used because it is already designed around 3D printability, and because it offers a very realistic forearm shape</a:t>
            </a:r>
          </a:p>
          <a:p>
            <a:pPr lvl="1"/>
            <a:endParaRPr lang="en-US" dirty="0"/>
          </a:p>
          <a:p>
            <a:r>
              <a:rPr lang="en-US" dirty="0" smtClean="0"/>
              <a:t>Motor mounts on the </a:t>
            </a:r>
            <a:r>
              <a:rPr lang="en-US" dirty="0" err="1" smtClean="0"/>
              <a:t>InMoov</a:t>
            </a:r>
            <a:r>
              <a:rPr lang="en-US" dirty="0" smtClean="0"/>
              <a:t> are currently being redesigned for the Hall Effect sensor setup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3074" name="Picture 2" descr="http://1.bp.blogspot.com/-FoAzx9WSqhI/UawM2uNBLjI/AAAAAAAADIo/DxQgS64pzZ8/s1600/CAD+model+of+lower+half+of+the+left+forearm+with+JHacks+servo+bed+placed+0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789" y="1828800"/>
            <a:ext cx="2514600" cy="3756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544089" y="5715000"/>
            <a:ext cx="3457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err="1" smtClean="0"/>
              <a:t>InMoov</a:t>
            </a:r>
            <a:r>
              <a:rPr lang="en-US" sz="1200" b="1" dirty="0" smtClean="0"/>
              <a:t> forearm housing with motor mounts.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55039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Semester Deliverables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876800"/>
          </a:xfrm>
        </p:spPr>
        <p:txBody>
          <a:bodyPr>
            <a:normAutofit/>
          </a:bodyPr>
          <a:lstStyle/>
          <a:p>
            <a:r>
              <a:rPr lang="en-US" sz="2200" dirty="0" smtClean="0"/>
              <a:t>A final design has been completed, by next semester parts will be ordered and a prototype will be built, tested, and improved on</a:t>
            </a:r>
          </a:p>
          <a:p>
            <a:endParaRPr lang="en-US" dirty="0" smtClean="0"/>
          </a:p>
          <a:p>
            <a:r>
              <a:rPr lang="en-US" sz="2200" dirty="0" smtClean="0"/>
              <a:t>The group will work to develop the best possible prosthesis via continued iterative design</a:t>
            </a:r>
          </a:p>
          <a:p>
            <a:pPr lvl="1"/>
            <a:r>
              <a:rPr lang="en-US" sz="1900" dirty="0" smtClean="0"/>
              <a:t>The design will continue to be modified as prototypes are developed</a:t>
            </a:r>
          </a:p>
          <a:p>
            <a:endParaRPr lang="en-US" dirty="0"/>
          </a:p>
          <a:p>
            <a:r>
              <a:rPr lang="en-US" sz="2200" dirty="0"/>
              <a:t>A website for the project will be completed during phase </a:t>
            </a:r>
            <a:r>
              <a:rPr lang="en-US" sz="2200" dirty="0" smtClean="0"/>
              <a:t>four</a:t>
            </a:r>
            <a:endParaRPr lang="en-US" sz="2200" dirty="0"/>
          </a:p>
          <a:p>
            <a:endParaRPr lang="en-US" sz="2200" dirty="0"/>
          </a:p>
          <a:p>
            <a:r>
              <a:rPr lang="en-US" sz="2200" dirty="0" smtClean="0"/>
              <a:t>By the end of next semester, the group will complete a fully functional prosthetic hand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Gantt Chart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820708"/>
            <a:ext cx="8229600" cy="408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04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 of Materials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4097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1600200"/>
            <a:ext cx="4851353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318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534400" cy="4876800"/>
          </a:xfrm>
        </p:spPr>
        <p:txBody>
          <a:bodyPr/>
          <a:lstStyle/>
          <a:p>
            <a:r>
              <a:rPr lang="en-US" dirty="0" smtClean="0"/>
              <a:t>Create an open-source, high functioning, affordable, 3-D printed prosthetic hand</a:t>
            </a:r>
          </a:p>
          <a:p>
            <a:pPr lvl="1"/>
            <a:r>
              <a:rPr lang="en-US" dirty="0" smtClean="0"/>
              <a:t>Costs less than $500</a:t>
            </a:r>
          </a:p>
          <a:p>
            <a:pPr lvl="1"/>
            <a:r>
              <a:rPr lang="en-US" dirty="0" smtClean="0"/>
              <a:t>Able to perform a number of low-strength, high dexterity tasks</a:t>
            </a:r>
          </a:p>
          <a:p>
            <a:pPr lvl="1"/>
            <a:r>
              <a:rPr lang="en-US" dirty="0" smtClean="0"/>
              <a:t>Designed for manufacture on a consumer-level 3-D printer</a:t>
            </a:r>
          </a:p>
          <a:p>
            <a:endParaRPr lang="en-US" dirty="0" smtClean="0"/>
          </a:p>
          <a:p>
            <a:r>
              <a:rPr lang="en-US" dirty="0" smtClean="0"/>
              <a:t>The prosthetic will be created using the open source design program </a:t>
            </a:r>
            <a:r>
              <a:rPr lang="en-US" dirty="0" err="1" smtClean="0"/>
              <a:t>OpenSCAD</a:t>
            </a:r>
            <a:endParaRPr lang="en-US" dirty="0" smtClean="0"/>
          </a:p>
          <a:p>
            <a:pPr lvl="1"/>
            <a:r>
              <a:rPr lang="en-US" dirty="0" smtClean="0"/>
              <a:t>Anyone can pull the design from the internet and make their own hand</a:t>
            </a:r>
          </a:p>
          <a:p>
            <a:pPr lvl="1"/>
            <a:r>
              <a:rPr lang="en-US" dirty="0" smtClean="0"/>
              <a:t>Anyone can modify the hand to suit their own needs</a:t>
            </a:r>
          </a:p>
          <a:p>
            <a:pPr lvl="2"/>
            <a:r>
              <a:rPr lang="en-US" dirty="0" smtClean="0"/>
              <a:t>Code will be well-commented for these users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6509716" cy="4800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Task oriented </a:t>
            </a:r>
            <a:r>
              <a:rPr lang="en-US" dirty="0"/>
              <a:t>and </a:t>
            </a:r>
            <a:r>
              <a:rPr lang="en-US" dirty="0" smtClean="0"/>
              <a:t>able to perform </a:t>
            </a:r>
            <a:r>
              <a:rPr lang="en-US" dirty="0"/>
              <a:t>simple activities requiring low strength and high </a:t>
            </a:r>
            <a:r>
              <a:rPr lang="en-US" dirty="0" smtClean="0"/>
              <a:t>dexterity</a:t>
            </a:r>
          </a:p>
          <a:p>
            <a:pPr lvl="1"/>
            <a:r>
              <a:rPr lang="en-US" dirty="0" smtClean="0"/>
              <a:t>Examples:</a:t>
            </a:r>
          </a:p>
          <a:p>
            <a:pPr lvl="2"/>
            <a:r>
              <a:rPr lang="en-US" dirty="0"/>
              <a:t>O</a:t>
            </a:r>
            <a:r>
              <a:rPr lang="en-US" dirty="0" smtClean="0"/>
              <a:t>pening doors</a:t>
            </a:r>
          </a:p>
          <a:p>
            <a:pPr lvl="2"/>
            <a:r>
              <a:rPr lang="en-US" dirty="0"/>
              <a:t>P</a:t>
            </a:r>
            <a:r>
              <a:rPr lang="en-US" dirty="0" smtClean="0"/>
              <a:t>icking up small to medium sized objects</a:t>
            </a:r>
          </a:p>
          <a:p>
            <a:pPr lvl="2"/>
            <a:r>
              <a:rPr lang="en-US" dirty="0" smtClean="0"/>
              <a:t>Using occupational therapy tools (forks, pens,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2"/>
            <a:endParaRPr lang="en-US" dirty="0"/>
          </a:p>
          <a:p>
            <a:r>
              <a:rPr lang="en-US" dirty="0"/>
              <a:t>Designed for a patient who has lost an arm below the </a:t>
            </a:r>
            <a:r>
              <a:rPr lang="en-US" dirty="0" smtClean="0"/>
              <a:t>elbow</a:t>
            </a:r>
          </a:p>
          <a:p>
            <a:endParaRPr lang="en-US" dirty="0" smtClean="0"/>
          </a:p>
          <a:p>
            <a:r>
              <a:rPr lang="en-US" dirty="0" smtClean="0"/>
              <a:t>Palm and fingers will be printed in one piece </a:t>
            </a:r>
          </a:p>
          <a:p>
            <a:pPr lvl="1"/>
            <a:r>
              <a:rPr lang="en-US" dirty="0" smtClean="0"/>
              <a:t>Forearm housing will be assembled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1613694"/>
            <a:ext cx="2427633" cy="1780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 descr="http://1.bp.blogspot.com/-FoAzx9WSqhI/UawM2uNBLjI/AAAAAAAADIo/DxQgS64pzZ8/s1600/CAD+model+of+lower+half+of+the+left+forearm+with+JHacks+servo+bed+placed+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4516" y="3417888"/>
            <a:ext cx="1905000" cy="2845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65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</a:t>
            </a:r>
            <a:r>
              <a:rPr lang="en-US" dirty="0"/>
              <a:t>prosthetic </a:t>
            </a:r>
            <a:r>
              <a:rPr lang="en-US" dirty="0" smtClean="0"/>
              <a:t>could have </a:t>
            </a:r>
            <a:r>
              <a:rPr lang="en-US" dirty="0"/>
              <a:t>a huge impact on people </a:t>
            </a:r>
            <a:r>
              <a:rPr lang="en-US" dirty="0" smtClean="0"/>
              <a:t>who cannot access standard </a:t>
            </a:r>
            <a:r>
              <a:rPr lang="en-US" dirty="0"/>
              <a:t>medical </a:t>
            </a:r>
            <a:r>
              <a:rPr lang="en-US" dirty="0" smtClean="0"/>
              <a:t>care</a:t>
            </a:r>
          </a:p>
          <a:p>
            <a:endParaRPr lang="en-US" dirty="0" smtClean="0"/>
          </a:p>
          <a:p>
            <a:r>
              <a:rPr lang="en-US" dirty="0" smtClean="0"/>
              <a:t>Humanitarian aid groups could produce the prosthetic on a case-by-case basis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ith the project being open source they could easily customize depending on the case or patient</a:t>
            </a:r>
          </a:p>
          <a:p>
            <a:endParaRPr lang="en-US" dirty="0" smtClean="0"/>
          </a:p>
          <a:p>
            <a:r>
              <a:rPr lang="en-US" dirty="0" smtClean="0"/>
              <a:t>The project is also very environmentally “green”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esigned to be produced in either ABS or PLA plastics</a:t>
            </a:r>
          </a:p>
          <a:p>
            <a:pPr lvl="1"/>
            <a:r>
              <a:rPr lang="en-US" dirty="0" smtClean="0"/>
              <a:t>ABS is completely recyclable and PLA is made from corn</a:t>
            </a:r>
          </a:p>
          <a:p>
            <a:pPr lvl="1"/>
            <a:r>
              <a:rPr lang="en-US" dirty="0" smtClean="0"/>
              <a:t>Printing at the source of the need means that there are no industrial processes or shipping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867400" cy="4724400"/>
          </a:xfrm>
        </p:spPr>
        <p:txBody>
          <a:bodyPr>
            <a:normAutofit/>
          </a:bodyPr>
          <a:lstStyle/>
          <a:p>
            <a:r>
              <a:rPr lang="en-US" dirty="0" smtClean="0"/>
              <a:t>In </a:t>
            </a:r>
            <a:r>
              <a:rPr lang="en-US" dirty="0"/>
              <a:t>order for the </a:t>
            </a:r>
            <a:r>
              <a:rPr lang="en-US" dirty="0" smtClean="0"/>
              <a:t>project </a:t>
            </a:r>
            <a:r>
              <a:rPr lang="en-US" dirty="0"/>
              <a:t>to meet all of the objectives stated, the team needed to design a </a:t>
            </a:r>
            <a:r>
              <a:rPr lang="en-US" dirty="0" smtClean="0"/>
              <a:t>prosthetic that </a:t>
            </a:r>
            <a:r>
              <a:rPr lang="en-US" dirty="0"/>
              <a:t>mimicked a </a:t>
            </a:r>
            <a:r>
              <a:rPr lang="en-US" dirty="0" smtClean="0"/>
              <a:t>human hand </a:t>
            </a:r>
            <a:r>
              <a:rPr lang="en-US" dirty="0"/>
              <a:t>in appearance</a:t>
            </a:r>
            <a:r>
              <a:rPr lang="en-US" dirty="0" smtClean="0"/>
              <a:t>, size, </a:t>
            </a:r>
            <a:r>
              <a:rPr lang="en-US" dirty="0"/>
              <a:t>weight, and </a:t>
            </a:r>
            <a:r>
              <a:rPr lang="en-US" dirty="0" smtClean="0"/>
              <a:t>function</a:t>
            </a:r>
          </a:p>
          <a:p>
            <a:endParaRPr lang="en-US" sz="1900" dirty="0"/>
          </a:p>
          <a:p>
            <a:r>
              <a:rPr lang="en-US" dirty="0"/>
              <a:t>These criteria can be broken down into two main subsystems: </a:t>
            </a:r>
          </a:p>
          <a:p>
            <a:pPr lvl="1"/>
            <a:r>
              <a:rPr lang="en-US" dirty="0" smtClean="0"/>
              <a:t>3D printed fingers/palm/forearm</a:t>
            </a:r>
          </a:p>
          <a:p>
            <a:pPr lvl="1"/>
            <a:r>
              <a:rPr lang="en-US" dirty="0" smtClean="0"/>
              <a:t>granular </a:t>
            </a:r>
            <a:r>
              <a:rPr lang="en-US" dirty="0"/>
              <a:t>jamming </a:t>
            </a:r>
            <a:r>
              <a:rPr lang="en-US" dirty="0" smtClean="0"/>
              <a:t>pad</a:t>
            </a:r>
          </a:p>
        </p:txBody>
      </p:sp>
      <p:pic>
        <p:nvPicPr>
          <p:cNvPr id="6146" name="Picture 2" descr="http://www.erincurren.com/wp-content/uploads/2013/04/01-normal-hand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707142" y="1752600"/>
            <a:ext cx="1637373" cy="210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1828" y="3959772"/>
            <a:ext cx="1922965" cy="2468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4126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Review: 3D Printed Segments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48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Fully </a:t>
            </a:r>
            <a:r>
              <a:rPr lang="en-US" dirty="0"/>
              <a:t>functional fingers </a:t>
            </a:r>
            <a:r>
              <a:rPr lang="en-US" dirty="0" smtClean="0"/>
              <a:t>have already been designed, modeled, and manufactured</a:t>
            </a:r>
          </a:p>
          <a:p>
            <a:pPr lvl="1"/>
            <a:r>
              <a:rPr lang="en-US" dirty="0" smtClean="0"/>
              <a:t>These fingers are printed as a non-assembly model</a:t>
            </a:r>
          </a:p>
          <a:p>
            <a:r>
              <a:rPr lang="en-US" dirty="0" smtClean="0"/>
              <a:t>The </a:t>
            </a:r>
            <a:r>
              <a:rPr lang="en-US" dirty="0"/>
              <a:t>palm has been </a:t>
            </a:r>
            <a:r>
              <a:rPr lang="en-US" dirty="0" smtClean="0"/>
              <a:t>modeled and is ready for manufacture</a:t>
            </a:r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team has decided to modify an existing open-source </a:t>
            </a:r>
            <a:r>
              <a:rPr lang="en-US" dirty="0" smtClean="0"/>
              <a:t>forearm housing</a:t>
            </a:r>
          </a:p>
          <a:p>
            <a:pPr lvl="1"/>
            <a:r>
              <a:rPr lang="en-US" dirty="0" smtClean="0"/>
              <a:t>This is because modeling </a:t>
            </a:r>
            <a:r>
              <a:rPr lang="en-US" dirty="0"/>
              <a:t>curves in </a:t>
            </a:r>
            <a:r>
              <a:rPr lang="en-US" dirty="0" err="1" smtClean="0"/>
              <a:t>OpenSCAD</a:t>
            </a:r>
            <a:r>
              <a:rPr lang="en-US" dirty="0" smtClean="0"/>
              <a:t> </a:t>
            </a:r>
            <a:r>
              <a:rPr lang="en-US" dirty="0"/>
              <a:t>can </a:t>
            </a:r>
            <a:r>
              <a:rPr lang="en-US" dirty="0" smtClean="0"/>
              <a:t>be complex</a:t>
            </a:r>
          </a:p>
          <a:p>
            <a:pPr lvl="1"/>
            <a:r>
              <a:rPr lang="en-US" dirty="0" smtClean="0"/>
              <a:t>Additionally, the </a:t>
            </a:r>
            <a:r>
              <a:rPr lang="en-US" dirty="0"/>
              <a:t>forearm is not the focus of the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14600" y="6426805"/>
            <a:ext cx="40495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/>
              <a:t>Finger prototype demonstrating full range of motion.</a:t>
            </a:r>
            <a:endParaRPr lang="en-US" sz="1200" b="1" dirty="0"/>
          </a:p>
        </p:txBody>
      </p:sp>
      <p:pic>
        <p:nvPicPr>
          <p:cNvPr id="9" name="Picture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37535" y="4604717"/>
            <a:ext cx="2653665" cy="182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06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Review: Finger </a:t>
            </a:r>
            <a:r>
              <a:rPr lang="en-US" dirty="0"/>
              <a:t>and Palm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19600"/>
            <a:ext cx="8382000" cy="2057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Iterative Design—The team has already developed a fully functional finger</a:t>
            </a:r>
          </a:p>
          <a:p>
            <a:pPr lvl="1"/>
            <a:r>
              <a:rPr lang="en-US" dirty="0" smtClean="0"/>
              <a:t>This finger will be run via fishing line routed up to motors in the forearm</a:t>
            </a:r>
          </a:p>
          <a:p>
            <a:endParaRPr lang="en-US" dirty="0"/>
          </a:p>
          <a:p>
            <a:r>
              <a:rPr lang="en-US" dirty="0" smtClean="0"/>
              <a:t>Other parts of the design (mainly the palm), may require further iterations to come to a fully functional system</a:t>
            </a:r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9C-DC18-4195-8FD5-A50AA931D41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Content Placeholder 5"/>
          <p:cNvPicPr>
            <a:picLocks/>
          </p:cNvPicPr>
          <p:nvPr/>
        </p:nvPicPr>
        <p:blipFill rotWithShape="1">
          <a:blip r:embed="rId2" cstate="print"/>
          <a:srcRect t="13532" b="20463"/>
          <a:stretch/>
        </p:blipFill>
        <p:spPr bwMode="auto">
          <a:xfrm>
            <a:off x="571500" y="2068027"/>
            <a:ext cx="4038600" cy="17111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676400"/>
            <a:ext cx="3529345" cy="249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863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Review: Granular Jamming Pad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392" y="1856257"/>
            <a:ext cx="6400800" cy="47244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Grasps small or irregularly shaped objects </a:t>
            </a:r>
          </a:p>
          <a:p>
            <a:endParaRPr lang="en-US" dirty="0"/>
          </a:p>
          <a:p>
            <a:r>
              <a:rPr lang="en-US" dirty="0" smtClean="0"/>
              <a:t>Will consist of one pad </a:t>
            </a:r>
            <a:r>
              <a:rPr lang="en-US" dirty="0"/>
              <a:t>on the palm of the </a:t>
            </a:r>
            <a:r>
              <a:rPr lang="en-US" dirty="0" smtClean="0"/>
              <a:t>hand</a:t>
            </a:r>
          </a:p>
          <a:p>
            <a:pPr lvl="1"/>
            <a:r>
              <a:rPr lang="en-US" dirty="0" smtClean="0"/>
              <a:t>Testing shows that this is the most simple and effective layout</a:t>
            </a:r>
          </a:p>
          <a:p>
            <a:endParaRPr lang="en-US" dirty="0" smtClean="0"/>
          </a:p>
          <a:p>
            <a:r>
              <a:rPr lang="en-US" dirty="0" smtClean="0"/>
              <a:t>Pad </a:t>
            </a:r>
            <a:r>
              <a:rPr lang="en-US" dirty="0"/>
              <a:t>will be made with silicon and filled with </a:t>
            </a:r>
            <a:r>
              <a:rPr lang="en-US" dirty="0" smtClean="0"/>
              <a:t>coffee grounds</a:t>
            </a:r>
          </a:p>
          <a:p>
            <a:pPr lvl="1"/>
            <a:r>
              <a:rPr lang="en-US" dirty="0" smtClean="0"/>
              <a:t>Silicon can be slip-cast to create irregular shapes</a:t>
            </a:r>
          </a:p>
          <a:p>
            <a:pPr lvl="1"/>
            <a:r>
              <a:rPr lang="en-US" dirty="0" smtClean="0"/>
              <a:t>Coffee grounds are cheap, readily available, and universally recognized as the most effective granular jamming material</a:t>
            </a:r>
          </a:p>
          <a:p>
            <a:endParaRPr lang="en-US" dirty="0"/>
          </a:p>
          <a:p>
            <a:r>
              <a:rPr lang="en-US" dirty="0" smtClean="0"/>
              <a:t>This pad allows the hand to </a:t>
            </a:r>
            <a:r>
              <a:rPr lang="en-US" dirty="0"/>
              <a:t>pick up </a:t>
            </a:r>
            <a:r>
              <a:rPr lang="en-US" dirty="0" smtClean="0"/>
              <a:t>objects </a:t>
            </a:r>
            <a:r>
              <a:rPr lang="en-US" dirty="0"/>
              <a:t>that the fingers may not be able to </a:t>
            </a:r>
            <a:r>
              <a:rPr lang="en-US" dirty="0" smtClean="0"/>
              <a:t>manipulate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203" y="3276600"/>
            <a:ext cx="1791246" cy="3189890"/>
          </a:xfrm>
          <a:prstGeom prst="rect">
            <a:avLst/>
          </a:prstGeom>
        </p:spPr>
      </p:pic>
      <p:pic>
        <p:nvPicPr>
          <p:cNvPr id="5" name="Picture 2" descr="C:\Users\Class2013\Pictures\Senior D Project\NEW Gran Jamming.bmp"/>
          <p:cNvPicPr>
            <a:picLocks noChangeAspect="1" noChangeArrowheads="1"/>
          </p:cNvPicPr>
          <p:nvPr/>
        </p:nvPicPr>
        <p:blipFill rotWithShape="1">
          <a:blip r:embed="rId4" cstate="print"/>
          <a:srcRect l="28968" t="12165" r="8950" b="7950"/>
          <a:stretch/>
        </p:blipFill>
        <p:spPr bwMode="auto">
          <a:xfrm>
            <a:off x="6881693" y="1579180"/>
            <a:ext cx="1725815" cy="16658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3482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ustom 1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92D050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4297</TotalTime>
  <Words>2003</Words>
  <Application>Microsoft Office PowerPoint</Application>
  <PresentationFormat>On-screen Show (4:3)</PresentationFormat>
  <Paragraphs>267</Paragraphs>
  <Slides>28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Clarity</vt:lpstr>
      <vt:lpstr>3d-Printed Granular Jamming Hand</vt:lpstr>
      <vt:lpstr>Problem Statement</vt:lpstr>
      <vt:lpstr>Project Objective</vt:lpstr>
      <vt:lpstr>Functional Requirements</vt:lpstr>
      <vt:lpstr>Project Impact</vt:lpstr>
      <vt:lpstr>Project Review</vt:lpstr>
      <vt:lpstr>Project Review: 3D Printed Segments</vt:lpstr>
      <vt:lpstr>Project Review: Finger and Palm</vt:lpstr>
      <vt:lpstr>Project Review: Granular Jamming Pad</vt:lpstr>
      <vt:lpstr>Project Review: Location/Attachment of Pad</vt:lpstr>
      <vt:lpstr>Electrical Considerations</vt:lpstr>
      <vt:lpstr>Electrical Solutions: Review</vt:lpstr>
      <vt:lpstr>Electrical Solutions: Arduino Modules</vt:lpstr>
      <vt:lpstr>Electrical Solutions: Arduino Modules</vt:lpstr>
      <vt:lpstr>Control Consideration</vt:lpstr>
      <vt:lpstr>Control Consideration—Pressure Sensing</vt:lpstr>
      <vt:lpstr>Control Consideration—Pressure Sensing</vt:lpstr>
      <vt:lpstr>Control Consideration—Pressure Sensing</vt:lpstr>
      <vt:lpstr>Control Consideration—Granular Jamming</vt:lpstr>
      <vt:lpstr>Safety Considerations </vt:lpstr>
      <vt:lpstr>Mechanical Design</vt:lpstr>
      <vt:lpstr>Mechanical Design—Solution</vt:lpstr>
      <vt:lpstr>Mechanical Design—Solution</vt:lpstr>
      <vt:lpstr>Professional Drawings/Assembly Models</vt:lpstr>
      <vt:lpstr>Professional Drawings/Assembly Models</vt:lpstr>
      <vt:lpstr>Next Semester Deliverables </vt:lpstr>
      <vt:lpstr>Gantt Chart</vt:lpstr>
      <vt:lpstr>Bill of Materials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Class2014</dc:creator>
  <cp:lastModifiedBy>Class2014</cp:lastModifiedBy>
  <cp:revision>163</cp:revision>
  <dcterms:created xsi:type="dcterms:W3CDTF">2013-09-23T02:18:42Z</dcterms:created>
  <dcterms:modified xsi:type="dcterms:W3CDTF">2014-01-25T02:52:07Z</dcterms:modified>
</cp:coreProperties>
</file>

<file path=docProps/thumbnail.jpeg>
</file>